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7" r:id="rId6"/>
    <p:sldId id="265" r:id="rId7"/>
    <p:sldId id="266" r:id="rId8"/>
    <p:sldId id="270" r:id="rId9"/>
    <p:sldId id="272" r:id="rId10"/>
    <p:sldId id="268" r:id="rId11"/>
    <p:sldId id="267" r:id="rId12"/>
    <p:sldId id="282" r:id="rId13"/>
    <p:sldId id="283" r:id="rId14"/>
    <p:sldId id="279" r:id="rId15"/>
    <p:sldId id="280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5" d="100"/>
          <a:sy n="75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868E61-EE5E-476A-BE2F-3AFD6A2681D1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5AD4C0-0A8F-40BE-AF6D-4F99EDBC56B2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it-IT" smtClean="0"/>
              <a:pPr rtl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1304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it-IT" smtClean="0"/>
              <a:pPr rtl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480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it-IT" smtClean="0"/>
              <a:pPr rtl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764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it-IT" smtClean="0"/>
              <a:pPr rtl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68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39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702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it-IT" smtClean="0"/>
              <a:pPr rtl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944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it-IT" smtClean="0"/>
              <a:pPr rtl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743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3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it-IT" smtClean="0"/>
              <a:pPr rtl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480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D471AA-5048-410D-8811-ACB31A959F39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F2DFF7-058B-4AA7-8846-DD3BE8AECC4B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E71988-9B97-45D6-8453-BF2C9312CBB0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77D026-DBAB-4AFB-97AB-31460DB0700E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A65D99-D204-4B78-B0BB-4D03C8F30E49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235003-E717-495E-8282-BD18B87C17BB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F16B0B-7AD7-482A-BE6F-79F690C64C7F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D4A85-61F4-4BA6-A9E1-88FCC65E2935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Rettangolo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6B8FF3-4FE9-4429-AE0C-B3B399461DF0}" type="datetime1">
              <a:rPr lang="it-IT" smtClean="0"/>
              <a:pPr rtl="0"/>
              <a:t>07/11/2018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38800" y="304800"/>
            <a:ext cx="5148000" cy="1908000"/>
          </a:xfrm>
        </p:spPr>
        <p:txBody>
          <a:bodyPr rtlCol="0">
            <a:normAutofit/>
          </a:bodyPr>
          <a:lstStyle/>
          <a:p>
            <a:pPr algn="ctr" rtl="0"/>
            <a:r>
              <a:rPr lang="it-IT" dirty="0"/>
              <a:t>DECA Project</a:t>
            </a:r>
            <a:br>
              <a:rPr lang="it-IT" dirty="0"/>
            </a:br>
            <a:r>
              <a:rPr lang="it-IT" dirty="0" err="1"/>
              <a:t>Final</a:t>
            </a:r>
            <a:r>
              <a:rPr lang="it-IT" dirty="0"/>
              <a:t> Report 2018</a:t>
            </a:r>
            <a:br>
              <a:rPr lang="it-IT" dirty="0"/>
            </a:br>
            <a:r>
              <a:rPr lang="it-IT" sz="1800" dirty="0" err="1"/>
              <a:t>Athens</a:t>
            </a:r>
            <a:r>
              <a:rPr lang="it-IT" sz="1800" dirty="0"/>
              <a:t> 7-9 Nov.2018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/>
            <a:r>
              <a:rPr lang="en-GB" dirty="0"/>
              <a:t>B.6. Quality control during project implementation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68008" y="6093296"/>
            <a:ext cx="592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Relator : SPARTACO GRIECO – MSV Basket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Result Quality Management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u="sng" dirty="0">
                <a:solidFill>
                  <a:prstClr val="white"/>
                </a:solidFill>
              </a:rPr>
              <a:t>ORGANIZATION TIMELINE PLAN MEETINGS</a:t>
            </a:r>
            <a:endParaRPr lang="en-US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1510813"/>
              </p:ext>
            </p:extLst>
          </p:nvPr>
        </p:nvGraphicFramePr>
        <p:xfrm>
          <a:off x="479376" y="1556792"/>
          <a:ext cx="11208338" cy="43964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{D03447BB-5D67-496B-8E87-E561075AD55C}</a:tableStyleId>
              </a:tblPr>
              <a:tblGrid>
                <a:gridCol w="4243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30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TOPICS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How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2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/>
                        <a:t>Cooperation with Companies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Interview with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Pier6 Company’s </a:t>
                      </a:r>
                      <a:r>
                        <a:rPr lang="en-US" sz="1600" dirty="0"/>
                        <a:t>Director Mr. </a:t>
                      </a:r>
                      <a:r>
                        <a:rPr lang="en-US" sz="1600" dirty="0" err="1"/>
                        <a:t>Heumann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77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/>
                        <a:t>DECA management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Evaluation</a:t>
                      </a:r>
                      <a:r>
                        <a:rPr lang="en-US" sz="1600" baseline="0" dirty="0"/>
                        <a:t>, analysis of</a:t>
                      </a:r>
                      <a:r>
                        <a:rPr lang="en-US" sz="1600" dirty="0"/>
                        <a:t> improvements proposals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 fontAlgn="base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Interview</a:t>
                      </a:r>
                      <a:r>
                        <a:rPr lang="en-US" sz="1600" baseline="0" dirty="0">
                          <a:effectLst/>
                        </a:rPr>
                        <a:t> with </a:t>
                      </a:r>
                      <a:r>
                        <a:rPr lang="en-US" sz="1600" dirty="0"/>
                        <a:t>Project Coordinator Dr. </a:t>
                      </a:r>
                      <a:r>
                        <a:rPr lang="en-US" sz="1600" dirty="0" err="1"/>
                        <a:t>Uli</a:t>
                      </a:r>
                      <a:r>
                        <a:rPr lang="en-US" sz="1600" dirty="0"/>
                        <a:t> Mix</a:t>
                      </a:r>
                    </a:p>
                    <a:p>
                      <a:pPr marL="285750" lvl="0" indent="-285750" algn="l" fontAlgn="base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Analyze improvements and advance proposals for improvement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Compare the responses of 2017 with those of 2018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437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Evaluation Students/ athletes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Frontal interviews and questionnaires (personal description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of </a:t>
                      </a:r>
                    </a:p>
                    <a:p>
                      <a:pPr marL="0" indent="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     their experience done until now, best practices, bad/good </a:t>
                      </a:r>
                    </a:p>
                    <a:p>
                      <a:pPr marL="0" indent="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      approach, etc.)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Compare the responses of 2017 with those of 2018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Partners sport clubs 2018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Cognitive survey based</a:t>
                      </a:r>
                      <a:r>
                        <a:rPr lang="en-US" sz="1600" baseline="0" dirty="0"/>
                        <a:t> for</a:t>
                      </a:r>
                      <a:r>
                        <a:rPr lang="en-US" sz="1600" dirty="0"/>
                        <a:t> the Sport Club who initially had a fundamental role (Try Outs) in the DECA project with a constant and reciprocal indirect involvement, representing the only remaining athletes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Compare the responses of 2017 with those of 2018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4916583-0843-4535-A507-0C0F0A03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6021288"/>
            <a:ext cx="958292" cy="71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4" descr="C:\Users\user\Desktop\logo.png">
            <a:extLst>
              <a:ext uri="{FF2B5EF4-FFF2-40B4-BE49-F238E27FC236}">
                <a16:creationId xmlns:a16="http://schemas.microsoft.com/office/drawing/2014/main" id="{A74BA5C0-CEE7-4588-8A85-189F76DB8B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093296"/>
            <a:ext cx="129614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0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7" y="980728"/>
            <a:ext cx="4176463" cy="2779246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3164160" y="1991815"/>
            <a:ext cx="6172200" cy="51816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  <a:p>
            <a:pPr algn="ctr"/>
            <a:endParaRPr lang="it-I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/>
              <a:t>"Do not ask yourself what your teammates can do for you. Ask yourself what you can do for your teammates.</a:t>
            </a:r>
          </a:p>
          <a:p>
            <a:pPr marL="0" indent="0" algn="ctr">
              <a:buNone/>
            </a:pPr>
            <a:r>
              <a:rPr lang="en-US" i="1" dirty="0"/>
              <a:t>Earvin "Magic" Johnson, 1992.</a:t>
            </a:r>
            <a:endParaRPr lang="it-IT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4" name="Εικόνα 4" descr="C:\Users\user\Desktop\logo.png">
            <a:extLst>
              <a:ext uri="{FF2B5EF4-FFF2-40B4-BE49-F238E27FC236}">
                <a16:creationId xmlns:a16="http://schemas.microsoft.com/office/drawing/2014/main" id="{E6C2E5BA-38D2-4B5F-A499-160EDAB96D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5733256"/>
            <a:ext cx="129614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1920FA2-6DF5-4CEA-940B-033B73EB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5640887"/>
            <a:ext cx="958292" cy="71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27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584" y="1692097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Thank you for your attention!!!</a:t>
            </a:r>
            <a:endParaRPr lang="el-GR" sz="3200" dirty="0"/>
          </a:p>
        </p:txBody>
      </p:sp>
      <p:sp>
        <p:nvSpPr>
          <p:cNvPr id="7" name="Segnaposto testo 3"/>
          <p:cNvSpPr txBox="1">
            <a:spLocks/>
          </p:cNvSpPr>
          <p:nvPr/>
        </p:nvSpPr>
        <p:spPr>
          <a:xfrm>
            <a:off x="4367808" y="2350461"/>
            <a:ext cx="3657600" cy="28956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/>
              <a:t>Mr. Spartaco Grieco</a:t>
            </a:r>
          </a:p>
          <a:p>
            <a:pPr marL="0" indent="0" algn="ctr">
              <a:buNone/>
            </a:pPr>
            <a:r>
              <a:rPr lang="it-IT" dirty="0"/>
              <a:t>DECA Quality Manager</a:t>
            </a:r>
          </a:p>
          <a:p>
            <a:pPr marL="0" indent="0" algn="ctr">
              <a:buNone/>
            </a:pPr>
            <a:r>
              <a:rPr lang="it-IT" dirty="0"/>
              <a:t>MSV Basket</a:t>
            </a:r>
          </a:p>
          <a:p>
            <a:pPr marL="0" indent="0" algn="ctr">
              <a:buNone/>
            </a:pPr>
            <a:r>
              <a:rPr lang="it-IT" dirty="0"/>
              <a:t>Italy</a:t>
            </a:r>
          </a:p>
        </p:txBody>
      </p:sp>
      <p:sp>
        <p:nvSpPr>
          <p:cNvPr id="3" name="AutoShape 2" descr="logo_linkedin"/>
          <p:cNvSpPr>
            <a:spLocks noChangeAspect="1" noChangeArrowheads="1"/>
          </p:cNvSpPr>
          <p:nvPr/>
        </p:nvSpPr>
        <p:spPr bwMode="auto">
          <a:xfrm>
            <a:off x="155575" y="-509588"/>
            <a:ext cx="14382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246061"/>
            <a:ext cx="1438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7" descr="C:\Users\user\Desktop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5229200"/>
            <a:ext cx="1800199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566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44624"/>
            <a:ext cx="10058400" cy="1143000"/>
          </a:xfrm>
        </p:spPr>
        <p:txBody>
          <a:bodyPr/>
          <a:lstStyle/>
          <a:p>
            <a:pPr algn="ctr"/>
            <a:r>
              <a:rPr lang="it-IT" dirty="0"/>
              <a:t>DECA</a:t>
            </a:r>
            <a:br>
              <a:rPr lang="it-IT" dirty="0"/>
            </a:br>
            <a:r>
              <a:rPr lang="it-IT" dirty="0" err="1"/>
              <a:t>Diagram</a:t>
            </a:r>
            <a:r>
              <a:rPr lang="it-IT" dirty="0"/>
              <a:t> </a:t>
            </a:r>
            <a:r>
              <a:rPr lang="it-IT" dirty="0" err="1"/>
              <a:t>Consortium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47863"/>
            <a:ext cx="8424936" cy="5349489"/>
          </a:xfrm>
        </p:spPr>
      </p:pic>
      <p:pic>
        <p:nvPicPr>
          <p:cNvPr id="4" name="Εικόνα 15" descr="C:\Users\user\Desktop\logo.png">
            <a:extLst>
              <a:ext uri="{FF2B5EF4-FFF2-40B4-BE49-F238E27FC236}">
                <a16:creationId xmlns:a16="http://schemas.microsoft.com/office/drawing/2014/main" id="{484DBEC2-F18B-4CC7-A79B-E1D36A088F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5305"/>
            <a:ext cx="129614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956E22E-DB4B-461E-A719-2EDEA26C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6021288"/>
            <a:ext cx="958292" cy="71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4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37884" y="674712"/>
            <a:ext cx="4061048" cy="954088"/>
          </a:xfrm>
        </p:spPr>
        <p:txBody>
          <a:bodyPr rtlCol="0">
            <a:normAutofit fontScale="90000"/>
          </a:bodyPr>
          <a:lstStyle/>
          <a:p>
            <a:pPr lvl="0" algn="ctr"/>
            <a:r>
              <a:rPr lang="en-US" dirty="0"/>
              <a:t>Quality Control - Project Implementation</a:t>
            </a:r>
            <a:endParaRPr lang="it-IT" dirty="0"/>
          </a:p>
        </p:txBody>
      </p:sp>
      <p:pic>
        <p:nvPicPr>
          <p:cNvPr id="5" name="Segnaposto immagine 4" descr="Giocatori di basket che alzano le mani insiem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7536160" y="2132856"/>
            <a:ext cx="4464496" cy="3744416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Project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Sport Implementation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Risk Mitigation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 Quality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Organization Timeline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Validation &amp; Meeting Analysis 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it-IT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it-IT" sz="1200" i="1" dirty="0">
                <a:latin typeface="Arial" pitchFamily="34" charset="0"/>
                <a:cs typeface="Arial" pitchFamily="34" charset="0"/>
              </a:rPr>
              <a:t>To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change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images on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slide,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select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a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picture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and delete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it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.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Then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click the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Insert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Picture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icon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it-IT" sz="1200" i="1" dirty="0">
                <a:latin typeface="Arial" pitchFamily="34" charset="0"/>
                <a:cs typeface="Arial" pitchFamily="34" charset="0"/>
              </a:rPr>
              <a:t>in the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placeholder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to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insert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own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image.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6021288"/>
            <a:ext cx="958292" cy="71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Εικόνα 9" descr="C:\Users\user\Desktop\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6165305"/>
            <a:ext cx="129614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47120" y="476672"/>
            <a:ext cx="4237112" cy="695085"/>
          </a:xfrm>
        </p:spPr>
        <p:txBody>
          <a:bodyPr rtlCol="0"/>
          <a:lstStyle/>
          <a:p>
            <a:pPr algn="ctr"/>
            <a:r>
              <a:rPr lang="it-IT" dirty="0"/>
              <a:t>Project Framework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3935760" y="1772816"/>
            <a:ext cx="2736304" cy="72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666632" y="2691375"/>
            <a:ext cx="4600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 - Teamwork in specific groups according to the different roles in the project. </a:t>
            </a:r>
            <a:endParaRPr lang="it-IT" sz="1600" dirty="0"/>
          </a:p>
          <a:p>
            <a:pPr lvl="0"/>
            <a:r>
              <a:rPr lang="en-US" sz="1600" dirty="0"/>
              <a:t> - Individual presentation of the work developed by each partner, and consolidation of the information gathered by the PMO. </a:t>
            </a:r>
            <a:endParaRPr lang="it-IT" sz="1600" dirty="0"/>
          </a:p>
          <a:p>
            <a:pPr lvl="0"/>
            <a:r>
              <a:rPr lang="en-US" sz="1600" dirty="0"/>
              <a:t> - Review of the project progress and analysis of contingencies. </a:t>
            </a:r>
            <a:endParaRPr lang="it-IT" sz="1600" dirty="0"/>
          </a:p>
          <a:p>
            <a:pPr lvl="0"/>
            <a:r>
              <a:rPr lang="en-US" sz="1600" dirty="0"/>
              <a:t> - Production of a meeting minute by the host Organization. 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760" y="3249094"/>
            <a:ext cx="2749534" cy="75597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685294" y="1592928"/>
            <a:ext cx="416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continuous communication among partners</a:t>
            </a:r>
          </a:p>
          <a:p>
            <a:r>
              <a:rPr lang="en-US" sz="1600" dirty="0"/>
              <a:t>- maintaining periodical conference skype call meetings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666632" y="5267149"/>
            <a:ext cx="3965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- 4 Periodical project reports</a:t>
            </a:r>
          </a:p>
          <a:p>
            <a:r>
              <a:rPr lang="en-US" sz="1600" dirty="0"/>
              <a:t>- Official reports for EU</a:t>
            </a:r>
          </a:p>
          <a:p>
            <a:r>
              <a:rPr lang="en-US" sz="1600" dirty="0"/>
              <a:t>- preparation of both technical and financial reports 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0433" y="19141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Communication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7407" y="3398290"/>
            <a:ext cx="20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Project Monitoring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90433" y="5438539"/>
            <a:ext cx="20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Project Reporting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3863625" y="5307218"/>
            <a:ext cx="2738174" cy="72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6021288"/>
            <a:ext cx="958292" cy="71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 descr="C:\Users\user\Desktop\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5305"/>
            <a:ext cx="129614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1016" y="188640"/>
            <a:ext cx="6469360" cy="755104"/>
          </a:xfrm>
        </p:spPr>
        <p:txBody>
          <a:bodyPr rtlCol="0"/>
          <a:lstStyle/>
          <a:p>
            <a:r>
              <a:rPr lang="en-US" dirty="0"/>
              <a:t>Sport Implementation Evaluation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79376" y="1628800"/>
            <a:ext cx="230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First Evaluation </a:t>
            </a:r>
            <a:r>
              <a:rPr lang="it-IT" dirty="0" err="1"/>
              <a:t>Visit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791744" y="1619508"/>
            <a:ext cx="38884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Bremen / </a:t>
            </a:r>
            <a:r>
              <a:rPr lang="it-IT" dirty="0" err="1"/>
              <a:t>Bremehaven</a:t>
            </a:r>
            <a:r>
              <a:rPr lang="it-IT" dirty="0"/>
              <a:t> / </a:t>
            </a:r>
            <a:r>
              <a:rPr lang="it-IT" dirty="0" err="1"/>
              <a:t>Cuxhaven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28248" y="16288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9/13 February 2017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51384" y="2502188"/>
            <a:ext cx="24596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Second Evaluation </a:t>
            </a:r>
            <a:r>
              <a:rPr lang="it-IT" dirty="0" err="1"/>
              <a:t>Visit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863752" y="2492896"/>
            <a:ext cx="38884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Virtual Meeting + </a:t>
            </a:r>
            <a:r>
              <a:rPr lang="it-IT" dirty="0" smtClean="0"/>
              <a:t>Survey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400256" y="25021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September</a:t>
            </a:r>
            <a:r>
              <a:rPr lang="it-IT" dirty="0"/>
              <a:t> / </a:t>
            </a:r>
            <a:r>
              <a:rPr lang="it-IT" dirty="0" err="1"/>
              <a:t>October</a:t>
            </a:r>
            <a:r>
              <a:rPr lang="it-IT" dirty="0"/>
              <a:t> 2018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439816" y="336628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  <a:ea typeface="+mj-ea"/>
                <a:cs typeface="+mj-cs"/>
              </a:rPr>
              <a:t>DECA Report </a:t>
            </a:r>
            <a:r>
              <a:rPr lang="it-IT" sz="2400" dirty="0" err="1">
                <a:latin typeface="+mj-lt"/>
                <a:ea typeface="+mj-ea"/>
                <a:cs typeface="+mj-cs"/>
              </a:rPr>
              <a:t>Progression</a:t>
            </a:r>
            <a:endParaRPr lang="it-IT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11016" y="4077072"/>
            <a:ext cx="14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First report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16080" y="408232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report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205790" y="5122168"/>
            <a:ext cx="3060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 </a:t>
            </a:r>
            <a:r>
              <a:rPr lang="it-IT" sz="2800" dirty="0" err="1"/>
              <a:t>Final</a:t>
            </a:r>
            <a:r>
              <a:rPr lang="it-IT" sz="2800" dirty="0"/>
              <a:t> </a:t>
            </a:r>
            <a:r>
              <a:rPr lang="it-IT" sz="2800" dirty="0" smtClean="0"/>
              <a:t>Evaluation Report</a:t>
            </a:r>
            <a:endParaRPr lang="it-IT" sz="2800" dirty="0"/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4079776" y="4506704"/>
            <a:ext cx="1368152" cy="57606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 flipH="1">
            <a:off x="6168008" y="4434696"/>
            <a:ext cx="1296144" cy="648072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6021288"/>
            <a:ext cx="958292" cy="71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Εικόνα 19" descr="C:\Users\user\Desktop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5305"/>
            <a:ext cx="129614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672" y="0"/>
            <a:ext cx="5533256" cy="755104"/>
          </a:xfrm>
        </p:spPr>
        <p:txBody>
          <a:bodyPr rtlCol="0"/>
          <a:lstStyle/>
          <a:p>
            <a:pPr algn="ctr"/>
            <a:r>
              <a:rPr lang="en-US" dirty="0"/>
              <a:t>DECA RISK MITIGATION PLAN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33484"/>
              </p:ext>
            </p:extLst>
          </p:nvPr>
        </p:nvGraphicFramePr>
        <p:xfrm>
          <a:off x="1127448" y="908720"/>
          <a:ext cx="10081120" cy="5573084"/>
        </p:xfrm>
        <a:graphic>
          <a:graphicData uri="http://schemas.openxmlformats.org/drawingml/2006/table">
            <a:tbl>
              <a:tblPr firstRow="1" firstCol="1" bandRow="1"/>
              <a:tblGrid>
                <a:gridCol w="4285711">
                  <a:extLst>
                    <a:ext uri="{9D8B030D-6E8A-4147-A177-3AD203B41FA5}">
                      <a16:colId xmlns:a16="http://schemas.microsoft.com/office/drawing/2014/main" val="3384043798"/>
                    </a:ext>
                  </a:extLst>
                </a:gridCol>
                <a:gridCol w="5795409">
                  <a:extLst>
                    <a:ext uri="{9D8B030D-6E8A-4147-A177-3AD203B41FA5}">
                      <a16:colId xmlns:a16="http://schemas.microsoft.com/office/drawing/2014/main" val="2296967644"/>
                    </a:ext>
                  </a:extLst>
                </a:gridCol>
              </a:tblGrid>
              <a:tr h="13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RISK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MITIGATION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877719"/>
                  </a:ext>
                </a:extLst>
              </a:tr>
              <a:tr h="677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Project Team members changes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Reserve list of potential replacement people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93251"/>
                  </a:ext>
                </a:extLst>
              </a:tr>
              <a:tr h="677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Activities delay                                    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Alternative plan of activities.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482065"/>
                  </a:ext>
                </a:extLst>
              </a:tr>
              <a:tr h="677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Unexpected expenses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Grant review and exchange of amounts between different chapters of the approved grant.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933307"/>
                  </a:ext>
                </a:extLst>
              </a:tr>
              <a:tr h="812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Employers firing players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Intermediation by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PractiGO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SL. Meeting between Local Project Manager,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Players, Employers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and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PractiGO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SL representative.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412518"/>
                  </a:ext>
                </a:extLst>
              </a:tr>
              <a:tr h="677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Players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withdrawal / leaving the project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Revision of commitment letter.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984680"/>
                  </a:ext>
                </a:extLst>
              </a:tr>
              <a:tr h="541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Project partner organizations conflicts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Notification to Project Coordinator, acting as judge, supported by International Project Manager.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790429"/>
                  </a:ext>
                </a:extLst>
              </a:tr>
              <a:tr h="10834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Sport injures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Medical revision of the affected player. Review of potential pathways: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Light injure continuity in the project.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Severe injure leaving the project, return to origin country.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244" marR="4524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371428"/>
                  </a:ext>
                </a:extLst>
              </a:tr>
            </a:tbl>
          </a:graphicData>
        </a:graphic>
      </p:graphicFrame>
      <p:cxnSp>
        <p:nvCxnSpPr>
          <p:cNvPr id="4" name="Ευθύγραμμο βέλος σύνδεσης 3"/>
          <p:cNvCxnSpPr/>
          <p:nvPr/>
        </p:nvCxnSpPr>
        <p:spPr>
          <a:xfrm>
            <a:off x="4151784" y="1700808"/>
            <a:ext cx="962891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4151784" y="2348880"/>
            <a:ext cx="962891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4151784" y="3068960"/>
            <a:ext cx="962891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4151784" y="3789040"/>
            <a:ext cx="962891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4448199" y="4509120"/>
            <a:ext cx="639689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4448199" y="5085184"/>
            <a:ext cx="639689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>
            <a:cxnSpLocks/>
          </p:cNvCxnSpPr>
          <p:nvPr/>
        </p:nvCxnSpPr>
        <p:spPr>
          <a:xfrm>
            <a:off x="4223792" y="5805264"/>
            <a:ext cx="864096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6021288"/>
            <a:ext cx="958292" cy="71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Εικόνα 15" descr="C:\Users\user\Desktop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5305"/>
            <a:ext cx="129614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8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8421" y="836712"/>
            <a:ext cx="6762457" cy="72008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dirty="0"/>
              <a:t>Result Quality Management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0449" y="2276872"/>
            <a:ext cx="10058400" cy="2880320"/>
          </a:xfrm>
        </p:spPr>
        <p:txBody>
          <a:bodyPr rtlCol="0">
            <a:normAutofit/>
          </a:bodyPr>
          <a:lstStyle/>
          <a:p>
            <a:pPr fontAlgn="base"/>
            <a:r>
              <a:rPr lang="en-US" dirty="0"/>
              <a:t>The description of the 2°evaluation was done according to the following elements:</a:t>
            </a:r>
          </a:p>
          <a:p>
            <a:pPr fontAlgn="base"/>
            <a:endParaRPr lang="it-IT" dirty="0"/>
          </a:p>
          <a:p>
            <a:pPr fontAlgn="base"/>
            <a:r>
              <a:rPr lang="en-US" dirty="0"/>
              <a:t> - evaluation of questionnaires with personal opinions;</a:t>
            </a:r>
            <a:endParaRPr lang="it-IT" dirty="0"/>
          </a:p>
          <a:p>
            <a:pPr fontAlgn="base"/>
            <a:r>
              <a:rPr lang="en-US" dirty="0"/>
              <a:t> - interview voice recording individually</a:t>
            </a:r>
          </a:p>
          <a:p>
            <a:pPr fontAlgn="base"/>
            <a:r>
              <a:rPr lang="en-US" dirty="0"/>
              <a:t> - second Evaluation Visit -  done on October 2018</a:t>
            </a:r>
            <a:endParaRPr lang="it-IT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6021288"/>
            <a:ext cx="958292" cy="71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 descr="C:\Users\user\Desktop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5305"/>
            <a:ext cx="129614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9576" y="548680"/>
            <a:ext cx="7704856" cy="100811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dirty="0"/>
              <a:t>Diagram of DECA’s Quality Management</a:t>
            </a:r>
            <a:br>
              <a:rPr lang="en-US" dirty="0"/>
            </a:b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8612403"/>
              </p:ext>
            </p:extLst>
          </p:nvPr>
        </p:nvGraphicFramePr>
        <p:xfrm>
          <a:off x="1127449" y="1406460"/>
          <a:ext cx="10081119" cy="49028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{D03447BB-5D67-496B-8E87-E561075AD55C}</a:tableStyleId>
              </a:tblPr>
              <a:tblGrid>
                <a:gridCol w="2948899">
                  <a:extLst>
                    <a:ext uri="{9D8B030D-6E8A-4147-A177-3AD203B41FA5}">
                      <a16:colId xmlns:a16="http://schemas.microsoft.com/office/drawing/2014/main" val="213021881"/>
                    </a:ext>
                  </a:extLst>
                </a:gridCol>
                <a:gridCol w="4303970">
                  <a:extLst>
                    <a:ext uri="{9D8B030D-6E8A-4147-A177-3AD203B41FA5}">
                      <a16:colId xmlns:a16="http://schemas.microsoft.com/office/drawing/2014/main" val="3635778485"/>
                    </a:ext>
                  </a:extLst>
                </a:gridCol>
                <a:gridCol w="2828250">
                  <a:extLst>
                    <a:ext uri="{9D8B030D-6E8A-4147-A177-3AD203B41FA5}">
                      <a16:colId xmlns:a16="http://schemas.microsoft.com/office/drawing/2014/main" val="1552464090"/>
                    </a:ext>
                  </a:extLst>
                </a:gridCol>
              </a:tblGrid>
              <a:tr h="45205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TOPICS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INTERVIEWED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PARTNERS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756456"/>
                  </a:ext>
                </a:extLst>
              </a:tr>
              <a:tr h="60133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Evaluation Sport Tutor 2017-2018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Nils </a:t>
                      </a:r>
                      <a:r>
                        <a:rPr lang="en-US" sz="1600" dirty="0" err="1">
                          <a:effectLst/>
                        </a:rPr>
                        <a:t>Ruttmann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effectLst/>
                        </a:rPr>
                        <a:t>Eisbären</a:t>
                      </a:r>
                      <a:r>
                        <a:rPr lang="en-US" sz="1600" dirty="0">
                          <a:effectLst/>
                        </a:rPr>
                        <a:t> Bremerhaven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610709"/>
                  </a:ext>
                </a:extLst>
              </a:tr>
              <a:tr h="8188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VET provider/ language course 2017-2018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Oliver Schneider 2017-2018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Kerstin </a:t>
                      </a:r>
                      <a:r>
                        <a:rPr lang="en-US" sz="1600" dirty="0" err="1">
                          <a:effectLst/>
                        </a:rPr>
                        <a:t>Hollwedel</a:t>
                      </a:r>
                      <a:r>
                        <a:rPr lang="en-US" sz="1600" dirty="0">
                          <a:effectLst/>
                        </a:rPr>
                        <a:t> 2017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effectLst/>
                        </a:rPr>
                        <a:t>PractiGo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748235"/>
                  </a:ext>
                </a:extLst>
              </a:tr>
              <a:tr h="67018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Evaluation Companies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Klaus </a:t>
                      </a:r>
                      <a:r>
                        <a:rPr lang="en-US" sz="1600" dirty="0" err="1">
                          <a:effectLst/>
                        </a:rPr>
                        <a:t>Kentsch</a:t>
                      </a:r>
                      <a:r>
                        <a:rPr lang="en-US" sz="1600" dirty="0">
                          <a:effectLst/>
                        </a:rPr>
                        <a:t> 2017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Steffen </a:t>
                      </a:r>
                      <a:r>
                        <a:rPr lang="en-US" sz="1600" dirty="0" err="1">
                          <a:effectLst/>
                        </a:rPr>
                        <a:t>Heumann</a:t>
                      </a:r>
                      <a:r>
                        <a:rPr lang="en-US" sz="1600" dirty="0">
                          <a:effectLst/>
                        </a:rPr>
                        <a:t> 2018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Haeven Hostel</a:t>
                      </a:r>
                      <a:endParaRPr lang="it-IT" sz="1600">
                        <a:effectLst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PIER 6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204310"/>
                  </a:ext>
                </a:extLst>
              </a:tr>
              <a:tr h="55644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DECA Management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effectLst/>
                        </a:rPr>
                        <a:t>Uli</a:t>
                      </a:r>
                      <a:r>
                        <a:rPr lang="en-US" sz="1600" dirty="0">
                          <a:effectLst/>
                        </a:rPr>
                        <a:t> Mix 2017 2018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Minister of Interior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471935"/>
                  </a:ext>
                </a:extLst>
              </a:tr>
              <a:tr h="120267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Evaluation Students/ athletes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</a:rPr>
                        <a:t>Klavs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Krastins</a:t>
                      </a:r>
                      <a:r>
                        <a:rPr lang="en-US" sz="1600" dirty="0">
                          <a:effectLst/>
                        </a:rPr>
                        <a:t>(2017-2018)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</a:rPr>
                        <a:t>Arnau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Triginer</a:t>
                      </a:r>
                      <a:r>
                        <a:rPr lang="en-US" sz="1600" dirty="0">
                          <a:effectLst/>
                        </a:rPr>
                        <a:t>(2017-2018)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</a:rPr>
                        <a:t>Aleix</a:t>
                      </a:r>
                      <a:r>
                        <a:rPr lang="en-US" sz="1600" dirty="0">
                          <a:effectLst/>
                        </a:rPr>
                        <a:t> Pujadas(2017)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Alberto </a:t>
                      </a:r>
                      <a:r>
                        <a:rPr lang="en-US" sz="1600" dirty="0" err="1">
                          <a:effectLst/>
                        </a:rPr>
                        <a:t>Artiles</a:t>
                      </a:r>
                      <a:r>
                        <a:rPr lang="en-US" sz="1600" dirty="0">
                          <a:effectLst/>
                        </a:rPr>
                        <a:t> Aguilar(2017)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Athletes </a:t>
                      </a:r>
                      <a:r>
                        <a:rPr lang="en-US" sz="1600" dirty="0" err="1" smtClean="0">
                          <a:effectLst/>
                        </a:rPr>
                        <a:t>Eisbaren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Athletes Cuxhaven</a:t>
                      </a:r>
                      <a:endParaRPr lang="it-IT" sz="16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08" marR="5170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029921"/>
                  </a:ext>
                </a:extLst>
              </a:tr>
              <a:tr h="60133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Partners Sport Clubs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Jane Toni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Janis </a:t>
                      </a:r>
                      <a:r>
                        <a:rPr lang="en-US" sz="1600" dirty="0" err="1">
                          <a:effectLst/>
                        </a:rPr>
                        <a:t>Butan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CBG </a:t>
                      </a:r>
                      <a:r>
                        <a:rPr lang="en-US" sz="1600" dirty="0" err="1">
                          <a:effectLst/>
                        </a:rPr>
                        <a:t>Granollers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</a:rPr>
                        <a:t>Keizars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5314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6021288"/>
            <a:ext cx="958292" cy="71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 descr="C:\Users\user\Desktop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5305"/>
            <a:ext cx="129614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7428" y="404664"/>
            <a:ext cx="10297143" cy="936104"/>
          </a:xfrm>
        </p:spPr>
        <p:txBody>
          <a:bodyPr rtlCol="0">
            <a:noAutofit/>
          </a:bodyPr>
          <a:lstStyle/>
          <a:p>
            <a:pPr lvl="0" algn="ctr">
              <a:spcBef>
                <a:spcPts val="1800"/>
              </a:spcBef>
            </a:pPr>
            <a:r>
              <a:rPr lang="en-US" dirty="0"/>
              <a:t>Result Quality Management</a:t>
            </a:r>
            <a:br>
              <a:rPr lang="en-US" dirty="0"/>
            </a:br>
            <a:r>
              <a:rPr lang="en-US" u="sng" dirty="0"/>
              <a:t>ORGANIZATION TIMELINE PLAN MEETINGS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9338284"/>
              </p:ext>
            </p:extLst>
          </p:nvPr>
        </p:nvGraphicFramePr>
        <p:xfrm>
          <a:off x="335362" y="1340769"/>
          <a:ext cx="11161238" cy="535780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{D03447BB-5D67-496B-8E87-E561075AD55C}</a:tableStyleId>
              </a:tblPr>
              <a:tblGrid>
                <a:gridCol w="4226047">
                  <a:extLst>
                    <a:ext uri="{9D8B030D-6E8A-4147-A177-3AD203B41FA5}">
                      <a16:colId xmlns:a16="http://schemas.microsoft.com/office/drawing/2014/main" val="213021881"/>
                    </a:ext>
                  </a:extLst>
                </a:gridCol>
                <a:gridCol w="6935191">
                  <a:extLst>
                    <a:ext uri="{9D8B030D-6E8A-4147-A177-3AD203B41FA5}">
                      <a16:colId xmlns:a16="http://schemas.microsoft.com/office/drawing/2014/main" val="3635778485"/>
                    </a:ext>
                  </a:extLst>
                </a:gridCol>
              </a:tblGrid>
              <a:tr h="35281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TOPICS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How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756456"/>
                  </a:ext>
                </a:extLst>
              </a:tr>
              <a:tr h="138712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/>
                        <a:t>Objectives and results achieved during learning activities</a:t>
                      </a:r>
                      <a:r>
                        <a:rPr lang="el-GR" sz="1600" dirty="0"/>
                        <a:t> </a:t>
                      </a:r>
                      <a:r>
                        <a:rPr lang="en-US" sz="1600" dirty="0"/>
                        <a:t>at the end of the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final period of the project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Interview with Mr. Oliver Schneider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Compare the responses of 2017 with those of 2018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Discussion with the referent of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PractiGo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(Miss Kerstin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Hollwedel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Analyze proposed improvements right away, bringing a needs analysis within the meetings Murcia (Spain)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610709"/>
                  </a:ext>
                </a:extLst>
              </a:tr>
              <a:tr h="97087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/>
                        <a:t>Proposals for improvement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 fontAlgn="base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Mr. Jan </a:t>
                      </a:r>
                      <a:r>
                        <a:rPr lang="en-US" sz="1600" dirty="0" err="1"/>
                        <a:t>Lipke</a:t>
                      </a:r>
                      <a:r>
                        <a:rPr lang="en-US" sz="1600" dirty="0"/>
                        <a:t> Project DECA local project manager  (until December 2016)</a:t>
                      </a:r>
                    </a:p>
                    <a:p>
                      <a:pPr marL="285750" lvl="0" indent="-285750" algn="l" fontAlgn="base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Mr. Nils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Ruttmann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/>
                        <a:t>Project DECA local project manager / VET Provider Tutor</a:t>
                      </a:r>
                    </a:p>
                  </a:txBody>
                  <a:tcPr marL="51708" marR="517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204310"/>
                  </a:ext>
                </a:extLst>
              </a:tr>
              <a:tr h="46237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/>
                        <a:t>Evaluation Companies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Interview</a:t>
                      </a:r>
                      <a:r>
                        <a:rPr lang="en-US" sz="1600" baseline="0" dirty="0"/>
                        <a:t> with the </a:t>
                      </a:r>
                      <a:r>
                        <a:rPr lang="en-US" sz="1600" dirty="0"/>
                        <a:t>Director of Haven Hostel Mr. Klaus </a:t>
                      </a:r>
                      <a:r>
                        <a:rPr lang="en-US" sz="1600" dirty="0" err="1"/>
                        <a:t>Kentsch</a:t>
                      </a:r>
                      <a:endParaRPr lang="en-US" sz="1600" dirty="0"/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Interview with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Pier6 Company’s </a:t>
                      </a:r>
                      <a:r>
                        <a:rPr lang="en-US" sz="1600" dirty="0"/>
                        <a:t>Director Mr. </a:t>
                      </a:r>
                      <a:r>
                        <a:rPr lang="en-US" sz="1600" dirty="0" err="1"/>
                        <a:t>Heumann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471935"/>
                  </a:ext>
                </a:extLst>
              </a:tr>
              <a:tr h="93865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/>
                        <a:t>DECA management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Evaluation</a:t>
                      </a:r>
                      <a:r>
                        <a:rPr lang="en-US" sz="1600" baseline="0" dirty="0"/>
                        <a:t>, analysis of</a:t>
                      </a:r>
                      <a:r>
                        <a:rPr lang="en-US" sz="1600" dirty="0"/>
                        <a:t> improvements proposals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 fontAlgn="base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Interview</a:t>
                      </a:r>
                      <a:r>
                        <a:rPr lang="en-US" sz="1600" baseline="0" dirty="0">
                          <a:effectLst/>
                        </a:rPr>
                        <a:t> with </a:t>
                      </a:r>
                      <a:r>
                        <a:rPr lang="en-US" sz="1600" dirty="0"/>
                        <a:t>Project Coordinator Dr. </a:t>
                      </a:r>
                      <a:r>
                        <a:rPr lang="en-US" sz="1600" dirty="0" err="1"/>
                        <a:t>Uli</a:t>
                      </a:r>
                      <a:r>
                        <a:rPr lang="en-US" sz="1600" dirty="0"/>
                        <a:t> Mix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029921"/>
                  </a:ext>
                </a:extLst>
              </a:tr>
              <a:tr h="1144747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Evaluation Students/ athletes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Interviews and questionnaires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Compare the responses of 2017 with those of 2018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08" marR="517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6081192"/>
            <a:ext cx="958292" cy="71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 descr="C:\Users\user\Desktop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237312"/>
            <a:ext cx="1296143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8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369_TF04001173.potx" id="{D60D08C9-EB26-4CBD-B600-E29D57C8F270}" vid="{6032834C-FA84-4C0D-AE02-5885A03E6737}"/>
    </a:ext>
  </a:extLst>
</a:theme>
</file>

<file path=ppt/theme/theme2.xml><?xml version="1.0" encoding="utf-8"?>
<a:theme xmlns:a="http://schemas.openxmlformats.org/drawingml/2006/main" name="Tema di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DEFBA-1D7E-4587-9763-EBF5A6740E9A}">
  <ds:schemaRefs>
    <ds:schemaRef ds:uri="40262f94-9f35-4ac3-9a90-690165a166b7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basket (widescreen)</Template>
  <TotalTime>1030</TotalTime>
  <Words>776</Words>
  <Application>Microsoft Office PowerPoint</Application>
  <PresentationFormat>Widescreen</PresentationFormat>
  <Paragraphs>154</Paragraphs>
  <Slides>12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Franklin Gothic Medium</vt:lpstr>
      <vt:lpstr>Impact</vt:lpstr>
      <vt:lpstr>Symbol</vt:lpstr>
      <vt:lpstr>Times New Roman</vt:lpstr>
      <vt:lpstr>Basket 16x9</vt:lpstr>
      <vt:lpstr>DECA Project Final Report 2018 Athens 7-9 Nov.2018</vt:lpstr>
      <vt:lpstr>DECA Diagram Consortium</vt:lpstr>
      <vt:lpstr>Quality Control - Project Implementation</vt:lpstr>
      <vt:lpstr>Project Framework</vt:lpstr>
      <vt:lpstr>Sport Implementation Evaluation</vt:lpstr>
      <vt:lpstr>DECA RISK MITIGATION PLAN</vt:lpstr>
      <vt:lpstr>Result Quality Management</vt:lpstr>
      <vt:lpstr>Diagram of DECA’s Quality Management </vt:lpstr>
      <vt:lpstr>Result Quality Management ORGANIZATION TIMELINE PLAN MEETINGS</vt:lpstr>
      <vt:lpstr>Result Quality Management ORGANIZATION TIMELINE PLAN MEETINGS</vt:lpstr>
      <vt:lpstr>Presentazione standard di PowerPoint</vt:lpstr>
      <vt:lpstr>Presentazione standard di PowerPoint</vt:lpstr>
    </vt:vector>
  </TitlesOfParts>
  <Company>ASD MARGHERITA SPORT E 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 Project Final Report 2018 Athens 7-9 Nov.2018</dc:title>
  <dc:creator>Spartaco Grieco</dc:creator>
  <cp:lastModifiedBy>Spartaco Grieco</cp:lastModifiedBy>
  <cp:revision>52</cp:revision>
  <dcterms:created xsi:type="dcterms:W3CDTF">2018-10-13T15:24:43Z</dcterms:created>
  <dcterms:modified xsi:type="dcterms:W3CDTF">2018-11-07T09:51:40Z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